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94" r:id="rId2"/>
    <p:sldId id="259" r:id="rId3"/>
    <p:sldId id="296" r:id="rId4"/>
    <p:sldId id="276" r:id="rId5"/>
    <p:sldId id="261" r:id="rId6"/>
    <p:sldId id="287" r:id="rId7"/>
    <p:sldId id="280" r:id="rId8"/>
    <p:sldId id="290" r:id="rId9"/>
    <p:sldId id="282" r:id="rId10"/>
    <p:sldId id="292" r:id="rId11"/>
    <p:sldId id="302" r:id="rId12"/>
    <p:sldId id="298" r:id="rId13"/>
    <p:sldId id="281" r:id="rId14"/>
    <p:sldId id="291" r:id="rId15"/>
    <p:sldId id="267" r:id="rId16"/>
    <p:sldId id="295" r:id="rId17"/>
    <p:sldId id="289" r:id="rId18"/>
    <p:sldId id="279" r:id="rId19"/>
    <p:sldId id="286" r:id="rId20"/>
    <p:sldId id="268" r:id="rId21"/>
    <p:sldId id="270" r:id="rId22"/>
    <p:sldId id="273" r:id="rId23"/>
    <p:sldId id="297" r:id="rId24"/>
    <p:sldId id="278" r:id="rId25"/>
    <p:sldId id="277" r:id="rId26"/>
    <p:sldId id="272" r:id="rId27"/>
    <p:sldId id="303" r:id="rId28"/>
    <p:sldId id="284" r:id="rId29"/>
    <p:sldId id="283" r:id="rId30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5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0381DB-6CAF-4DD7-9F3A-A10C7378CD8F}" v="16" dt="2020-03-17T20:14:34.6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49" autoAdjust="0"/>
    <p:restoredTop sz="94660"/>
  </p:normalViewPr>
  <p:slideViewPr>
    <p:cSldViewPr>
      <p:cViewPr varScale="1">
        <p:scale>
          <a:sx n="53" d="100"/>
          <a:sy n="53" d="100"/>
        </p:scale>
        <p:origin x="490" y="4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04FB20-8173-4FB3-9D61-04CBACCBE97E}" type="datetimeFigureOut">
              <a:rPr lang="de-DE" smtClean="0"/>
              <a:t>18.03.2020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E11FC0-FFD1-408D-8A14-F587DBE212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9232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E11FC0-FFD1-408D-8A14-F587DBE2123B}" type="slidenum">
              <a:rPr lang="de-DE" smtClean="0"/>
              <a:t>24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4038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3A402-C3F8-428E-8135-64FF1A397693}" type="datetimeFigureOut">
              <a:rPr lang="de-DE" smtClean="0"/>
              <a:t>18.03.2020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D473D-8E64-4FC8-B8E8-F402630564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6549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3A402-C3F8-428E-8135-64FF1A397693}" type="datetimeFigureOut">
              <a:rPr lang="de-DE" smtClean="0"/>
              <a:t>18.03.2020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1D473D-8E64-4FC8-B8E8-F402630564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3662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s.cavalar@europaschule-troisdorf.de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mailto:s.cavalar@europaschule-troisdorf.de" TargetMode="Externa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mailto:u.gehlen@europaschule-troisdorf.d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c.depiereux@europaschule-troisdorf.de" TargetMode="External"/><Relationship Id="rId4" Type="http://schemas.openxmlformats.org/officeDocument/2006/relationships/hyperlink" Target="mailto:u.kleymann@europaschule-troisdorf.de" TargetMode="Externa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erade Verbindung 9"/>
          <p:cNvCxnSpPr/>
          <p:nvPr/>
        </p:nvCxnSpPr>
        <p:spPr>
          <a:xfrm>
            <a:off x="0" y="887691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/>
        </p:nvSpPr>
        <p:spPr>
          <a:xfrm>
            <a:off x="241124" y="116632"/>
            <a:ext cx="8651356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32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Information zur Einführungsphase    März 2020       </a:t>
            </a:r>
            <a:endParaRPr lang="de-DE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241124" y="1268760"/>
            <a:ext cx="8651356" cy="523220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de-DE" dirty="0"/>
          </a:p>
          <a:p>
            <a:r>
              <a:rPr lang="de-DE" sz="4000" b="1" dirty="0"/>
              <a:t>Aufgrund der Schulschließung erfolgt hier eine schriftliche Information zur Kurswahl für die Einführungsphase / Jahrgangstufe 11!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sz="2800" dirty="0"/>
              <a:t>Bei Fragen oder Unklarheiten helfen wir gerne weiter! Leider zur Zeit nur per email: </a:t>
            </a:r>
          </a:p>
          <a:p>
            <a:r>
              <a:rPr lang="de-DE" sz="2800" dirty="0">
                <a:hlinkClick r:id="rId2"/>
              </a:rPr>
              <a:t>s.cavalar@europaschule-troisdorf.de</a:t>
            </a:r>
            <a:r>
              <a:rPr lang="de-DE" sz="2800" dirty="0"/>
              <a:t> 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249928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erade Verbindung 9"/>
          <p:cNvCxnSpPr/>
          <p:nvPr/>
        </p:nvCxnSpPr>
        <p:spPr>
          <a:xfrm>
            <a:off x="0" y="887691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/>
        </p:nvSpPr>
        <p:spPr>
          <a:xfrm>
            <a:off x="251520" y="260648"/>
            <a:ext cx="8352928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Kurswahl für die Einführungsphase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251253" y="1196752"/>
            <a:ext cx="8569219" cy="495520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de-DE" sz="3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Belegverpflichtungen </a:t>
            </a:r>
          </a:p>
          <a:p>
            <a:endParaRPr lang="de-DE" sz="36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de-DE" sz="36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11 Grundkurse - aber welche Fächer?</a:t>
            </a:r>
          </a:p>
          <a:p>
            <a:endParaRPr lang="de-DE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de-DE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de-DE" sz="32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Belegung aus allen drei Aufgabenfeldern und zusätzlich noch Sport und Religion</a:t>
            </a:r>
          </a:p>
          <a:p>
            <a:endParaRPr lang="de-DE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de-DE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de-DE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de-DE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124200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erade Verbindung 9"/>
          <p:cNvCxnSpPr/>
          <p:nvPr/>
        </p:nvCxnSpPr>
        <p:spPr>
          <a:xfrm>
            <a:off x="0" y="887691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/>
        </p:nvSpPr>
        <p:spPr>
          <a:xfrm>
            <a:off x="251520" y="260648"/>
            <a:ext cx="8568952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3600" b="1" dirty="0"/>
              <a:t>Fächerwahl  </a:t>
            </a:r>
            <a:r>
              <a:rPr lang="de-DE" sz="3600" b="1" dirty="0">
                <a:sym typeface="Wingdings" panose="05000000000000000000" pitchFamily="2" charset="2"/>
              </a:rPr>
              <a:t> </a:t>
            </a:r>
            <a:r>
              <a:rPr lang="de-DE" sz="3200" dirty="0"/>
              <a:t>9 Pflichtkurse                                      </a:t>
            </a:r>
          </a:p>
        </p:txBody>
      </p:sp>
      <p:sp>
        <p:nvSpPr>
          <p:cNvPr id="21" name="Rechteck 20"/>
          <p:cNvSpPr/>
          <p:nvPr/>
        </p:nvSpPr>
        <p:spPr>
          <a:xfrm>
            <a:off x="2578167" y="1584561"/>
            <a:ext cx="2160240" cy="76431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Mathematik</a:t>
            </a:r>
          </a:p>
        </p:txBody>
      </p:sp>
      <p:sp>
        <p:nvSpPr>
          <p:cNvPr id="23" name="Rechteck 22"/>
          <p:cNvSpPr/>
          <p:nvPr/>
        </p:nvSpPr>
        <p:spPr>
          <a:xfrm>
            <a:off x="2627784" y="5517232"/>
            <a:ext cx="2110623" cy="787150"/>
          </a:xfrm>
          <a:prstGeom prst="rect">
            <a:avLst/>
          </a:prstGeom>
          <a:pattFill prst="wdDnDiag">
            <a:fgClr>
              <a:schemeClr val="bg1">
                <a:lumMod val="75000"/>
              </a:schemeClr>
            </a:fgClr>
            <a:bgClr>
              <a:srgbClr val="FFFF00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Religion oder Philosophie</a:t>
            </a:r>
          </a:p>
        </p:txBody>
      </p:sp>
      <p:sp>
        <p:nvSpPr>
          <p:cNvPr id="24" name="Rechteck 23"/>
          <p:cNvSpPr/>
          <p:nvPr/>
        </p:nvSpPr>
        <p:spPr>
          <a:xfrm>
            <a:off x="264614" y="5517232"/>
            <a:ext cx="2137884" cy="7871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Sport</a:t>
            </a:r>
          </a:p>
        </p:txBody>
      </p:sp>
      <p:sp>
        <p:nvSpPr>
          <p:cNvPr id="27" name="Rechteck 26"/>
          <p:cNvSpPr/>
          <p:nvPr/>
        </p:nvSpPr>
        <p:spPr>
          <a:xfrm>
            <a:off x="2578167" y="2509210"/>
            <a:ext cx="2160240" cy="7200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Naturwissenschaft</a:t>
            </a:r>
          </a:p>
        </p:txBody>
      </p:sp>
      <p:sp>
        <p:nvSpPr>
          <p:cNvPr id="32" name="Rechteck 31"/>
          <p:cNvSpPr/>
          <p:nvPr/>
        </p:nvSpPr>
        <p:spPr>
          <a:xfrm>
            <a:off x="2578167" y="4509120"/>
            <a:ext cx="2160240" cy="79208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Gesellschafts-wissenschaft</a:t>
            </a:r>
          </a:p>
        </p:txBody>
      </p:sp>
      <p:sp>
        <p:nvSpPr>
          <p:cNvPr id="41" name="Rechteck 40"/>
          <p:cNvSpPr/>
          <p:nvPr/>
        </p:nvSpPr>
        <p:spPr>
          <a:xfrm>
            <a:off x="264614" y="2509210"/>
            <a:ext cx="2160240" cy="72008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Englisch</a:t>
            </a:r>
          </a:p>
        </p:txBody>
      </p:sp>
      <p:sp>
        <p:nvSpPr>
          <p:cNvPr id="42" name="Rechteck 41"/>
          <p:cNvSpPr/>
          <p:nvPr/>
        </p:nvSpPr>
        <p:spPr>
          <a:xfrm>
            <a:off x="251520" y="4509120"/>
            <a:ext cx="2160240" cy="79208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Kunst  oder Musik</a:t>
            </a:r>
          </a:p>
        </p:txBody>
      </p:sp>
      <p:sp>
        <p:nvSpPr>
          <p:cNvPr id="43" name="Rechteck 42"/>
          <p:cNvSpPr/>
          <p:nvPr/>
        </p:nvSpPr>
        <p:spPr>
          <a:xfrm>
            <a:off x="264614" y="3430824"/>
            <a:ext cx="4473295" cy="711923"/>
          </a:xfrm>
          <a:prstGeom prst="rect">
            <a:avLst/>
          </a:prstGeom>
          <a:pattFill prst="wdDnDiag">
            <a:fgClr>
              <a:schemeClr val="accent5">
                <a:lumMod val="40000"/>
                <a:lumOff val="60000"/>
              </a:schemeClr>
            </a:fgClr>
            <a:bgClr>
              <a:srgbClr val="92D050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Schwerpunktfach:</a:t>
            </a:r>
          </a:p>
          <a:p>
            <a:pPr algn="ctr"/>
            <a:r>
              <a:rPr lang="de-DE" dirty="0">
                <a:solidFill>
                  <a:schemeClr val="tx1"/>
                </a:solidFill>
              </a:rPr>
              <a:t>Fremdsprache oder Naturwissenschaft</a:t>
            </a:r>
          </a:p>
        </p:txBody>
      </p:sp>
      <p:sp>
        <p:nvSpPr>
          <p:cNvPr id="44" name="Rechteck 43"/>
          <p:cNvSpPr/>
          <p:nvPr/>
        </p:nvSpPr>
        <p:spPr>
          <a:xfrm>
            <a:off x="264614" y="1584561"/>
            <a:ext cx="2137884" cy="76431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Deutsch</a:t>
            </a:r>
          </a:p>
        </p:txBody>
      </p:sp>
      <p:sp>
        <p:nvSpPr>
          <p:cNvPr id="8" name="Rechteck 7"/>
          <p:cNvSpPr/>
          <p:nvPr/>
        </p:nvSpPr>
        <p:spPr>
          <a:xfrm>
            <a:off x="4913578" y="1557465"/>
            <a:ext cx="3906894" cy="187153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Deutsch, Mathematik, Englisch und Sport sind gesetzt. Auswählen muss man ein Fach aus den Naturwissenschaften, ein Fach aus den Gesellschaftswissenschaft, Kunst oder Musik, Religion oder Philosophie.</a:t>
            </a:r>
          </a:p>
        </p:txBody>
      </p:sp>
      <p:sp>
        <p:nvSpPr>
          <p:cNvPr id="9" name="Rechteck 8"/>
          <p:cNvSpPr/>
          <p:nvPr/>
        </p:nvSpPr>
        <p:spPr>
          <a:xfrm>
            <a:off x="4963195" y="3573016"/>
            <a:ext cx="3857277" cy="27313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de-DE" b="1" dirty="0">
                <a:solidFill>
                  <a:schemeClr val="tx1"/>
                </a:solidFill>
              </a:rPr>
              <a:t>Schwerpunktfach</a:t>
            </a:r>
          </a:p>
          <a:p>
            <a:pPr algn="ctr"/>
            <a:r>
              <a:rPr lang="de-DE" dirty="0">
                <a:solidFill>
                  <a:schemeClr val="tx1"/>
                </a:solidFill>
              </a:rPr>
              <a:t>Zusätzlich muss entweder eine 2. Fremdsprache oder eine 2. Naturwissenschaft gewählt werden.</a:t>
            </a:r>
          </a:p>
          <a:p>
            <a:pPr algn="ctr"/>
            <a:r>
              <a:rPr lang="de-DE" dirty="0">
                <a:solidFill>
                  <a:schemeClr val="tx1"/>
                </a:solidFill>
              </a:rPr>
              <a:t>--------------</a:t>
            </a:r>
          </a:p>
          <a:p>
            <a:pPr algn="ctr"/>
            <a:r>
              <a:rPr lang="de-DE" dirty="0">
                <a:solidFill>
                  <a:schemeClr val="tx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Bei  S</a:t>
            </a:r>
            <a:r>
              <a:rPr lang="de-DE" baseline="-25000" dirty="0">
                <a:solidFill>
                  <a:schemeClr val="tx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8</a:t>
            </a:r>
            <a:r>
              <a:rPr lang="de-DE" dirty="0">
                <a:solidFill>
                  <a:schemeClr val="tx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 / L</a:t>
            </a:r>
            <a:r>
              <a:rPr lang="de-DE" baseline="-25000" dirty="0">
                <a:solidFill>
                  <a:schemeClr val="tx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8</a:t>
            </a:r>
            <a:r>
              <a:rPr lang="de-DE" dirty="0">
                <a:solidFill>
                  <a:schemeClr val="tx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  ist die Weiterbelegung in der EF verpflichtend.</a:t>
            </a:r>
          </a:p>
          <a:p>
            <a:pPr algn="ctr"/>
            <a:r>
              <a:rPr lang="de-DE" dirty="0">
                <a:solidFill>
                  <a:schemeClr val="tx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Wer keine 2. Fremdsprache in Sek I hatte, </a:t>
            </a:r>
            <a:r>
              <a:rPr lang="de-DE" dirty="0">
                <a:solidFill>
                  <a:schemeClr val="tx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  <a:sym typeface="Wingdings" panose="05000000000000000000" pitchFamily="2" charset="2"/>
              </a:rPr>
              <a:t> muss </a:t>
            </a:r>
            <a:r>
              <a:rPr lang="de-DE" dirty="0">
                <a:solidFill>
                  <a:schemeClr val="tx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S</a:t>
            </a:r>
            <a:r>
              <a:rPr lang="de-DE" baseline="-25000" dirty="0">
                <a:solidFill>
                  <a:schemeClr val="tx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0</a:t>
            </a:r>
            <a:r>
              <a:rPr lang="de-DE" dirty="0">
                <a:solidFill>
                  <a:schemeClr val="tx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 bzw. L</a:t>
            </a:r>
            <a:r>
              <a:rPr lang="de-DE" baseline="-25000" dirty="0">
                <a:solidFill>
                  <a:schemeClr val="tx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0</a:t>
            </a:r>
            <a:r>
              <a:rPr lang="de-DE" dirty="0">
                <a:solidFill>
                  <a:schemeClr val="tx1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 wählen.</a:t>
            </a:r>
          </a:p>
          <a:p>
            <a:pPr algn="ctr"/>
            <a:endParaRPr lang="de-DE" dirty="0">
              <a:solidFill>
                <a:schemeClr val="tx1"/>
              </a:solidFill>
            </a:endParaRPr>
          </a:p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06097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erade Verbindung 9"/>
          <p:cNvCxnSpPr/>
          <p:nvPr/>
        </p:nvCxnSpPr>
        <p:spPr>
          <a:xfrm>
            <a:off x="0" y="887691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/>
        </p:nvSpPr>
        <p:spPr>
          <a:xfrm>
            <a:off x="251520" y="260648"/>
            <a:ext cx="8568952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Fächerwahl </a:t>
            </a:r>
            <a:r>
              <a:rPr lang="de-DE" sz="32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 2 Wahlkurse</a:t>
            </a:r>
            <a:endParaRPr lang="de-DE" sz="32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251253" y="1196752"/>
            <a:ext cx="8569219" cy="600164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de-DE" sz="24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de-DE" sz="2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Je nach Neigung kann man zwei weitere Fächer aus den Naturwissenschaften und / oder den Gesellschaftswissenschaften wählen.</a:t>
            </a:r>
          </a:p>
          <a:p>
            <a:endParaRPr lang="de-DE" sz="24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de-DE" sz="2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Zusätzlich ist die Wahl eines Vertiefungskurses in Englisch oder Mathematik im 1. Halbjahr möglich.</a:t>
            </a:r>
          </a:p>
          <a:p>
            <a:endParaRPr lang="de-DE" sz="24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de-DE" sz="2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Wichtig: </a:t>
            </a:r>
          </a:p>
          <a:p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Die Wahl von Geschichte oder Sozialwissenschaften ist an der Europaschule verpflichtend!</a:t>
            </a:r>
          </a:p>
          <a:p>
            <a:endParaRPr lang="de-DE" sz="24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de-DE" sz="24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de-DE" sz="24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de-DE" sz="24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de-DE" sz="24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426991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erade Verbindung 9"/>
          <p:cNvCxnSpPr/>
          <p:nvPr/>
        </p:nvCxnSpPr>
        <p:spPr>
          <a:xfrm>
            <a:off x="0" y="887691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/>
        </p:nvSpPr>
        <p:spPr>
          <a:xfrm>
            <a:off x="251520" y="260648"/>
            <a:ext cx="8568952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3200" b="1" dirty="0"/>
              <a:t>Schwerpunktfestlegung für die </a:t>
            </a:r>
            <a:r>
              <a:rPr lang="de-DE" sz="3200" b="1" dirty="0" err="1"/>
              <a:t>gym</a:t>
            </a:r>
            <a:r>
              <a:rPr lang="de-DE" sz="3200" b="1" dirty="0"/>
              <a:t>. Oberstufe</a:t>
            </a:r>
          </a:p>
        </p:txBody>
      </p:sp>
      <p:sp>
        <p:nvSpPr>
          <p:cNvPr id="13" name="Rechteck 12"/>
          <p:cNvSpPr/>
          <p:nvPr/>
        </p:nvSpPr>
        <p:spPr>
          <a:xfrm>
            <a:off x="6156176" y="1412776"/>
            <a:ext cx="2664296" cy="129614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Naturwissenschaftlicher Schwerpunkt</a:t>
            </a:r>
          </a:p>
          <a:p>
            <a:pPr algn="ctr"/>
            <a:r>
              <a:rPr lang="de-DE" dirty="0">
                <a:solidFill>
                  <a:schemeClr val="tx1"/>
                </a:solidFill>
              </a:rPr>
              <a:t>(zwei Naturwissenschaften)</a:t>
            </a:r>
          </a:p>
        </p:txBody>
      </p:sp>
      <p:sp>
        <p:nvSpPr>
          <p:cNvPr id="14" name="Rechteck 13"/>
          <p:cNvSpPr/>
          <p:nvPr/>
        </p:nvSpPr>
        <p:spPr>
          <a:xfrm>
            <a:off x="683568" y="1412776"/>
            <a:ext cx="2592288" cy="129614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Fremdsprachlicher Schwerpunkt</a:t>
            </a:r>
          </a:p>
          <a:p>
            <a:pPr algn="ctr"/>
            <a:r>
              <a:rPr lang="de-DE" dirty="0">
                <a:solidFill>
                  <a:schemeClr val="tx1"/>
                </a:solidFill>
              </a:rPr>
              <a:t>( zwei Fremdsprachen)</a:t>
            </a:r>
          </a:p>
        </p:txBody>
      </p:sp>
      <p:sp>
        <p:nvSpPr>
          <p:cNvPr id="17" name="Rechteckiger Pfeil 16"/>
          <p:cNvSpPr/>
          <p:nvPr/>
        </p:nvSpPr>
        <p:spPr>
          <a:xfrm flipH="1">
            <a:off x="3783846" y="1790140"/>
            <a:ext cx="1081247" cy="1296144"/>
          </a:xfrm>
          <a:prstGeom prst="bentArrow">
            <a:avLst/>
          </a:prstGeom>
          <a:solidFill>
            <a:srgbClr val="FFE5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30" name="Rechteckiger Pfeil 29"/>
          <p:cNvSpPr/>
          <p:nvPr/>
        </p:nvSpPr>
        <p:spPr>
          <a:xfrm>
            <a:off x="4597422" y="1790140"/>
            <a:ext cx="1081247" cy="1296144"/>
          </a:xfrm>
          <a:prstGeom prst="bentArrow">
            <a:avLst/>
          </a:prstGeom>
          <a:solidFill>
            <a:srgbClr val="FFE5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pic>
        <p:nvPicPr>
          <p:cNvPr id="1028" name="Picture 4" descr="Wenn Sie schon zum dritten Mal über dieselbe Geschichte nachdenken..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Sketc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9102" t="2650" r="19602" b="11692"/>
          <a:stretch/>
        </p:blipFill>
        <p:spPr bwMode="auto">
          <a:xfrm>
            <a:off x="3552220" y="3067874"/>
            <a:ext cx="1883876" cy="187201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hteck 1">
            <a:extLst>
              <a:ext uri="{FF2B5EF4-FFF2-40B4-BE49-F238E27FC236}">
                <a16:creationId xmlns:a16="http://schemas.microsoft.com/office/drawing/2014/main" id="{BDDD59C4-7188-4182-ADB0-ACCB46B5DC4E}"/>
              </a:ext>
            </a:extLst>
          </p:cNvPr>
          <p:cNvSpPr/>
          <p:nvPr/>
        </p:nvSpPr>
        <p:spPr>
          <a:xfrm>
            <a:off x="251520" y="5445224"/>
            <a:ext cx="8568952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de-DE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Wir empfehlen die Wahl von zwei Fremdsprachen und zwei Naturwissenschaften, um die Festlegung des Schwerpunktes der Oberstufenlaufbahn bis zum Ende der Einführungsphase offen zu halten.</a:t>
            </a:r>
          </a:p>
        </p:txBody>
      </p:sp>
    </p:spTree>
    <p:extLst>
      <p:ext uri="{BB962C8B-B14F-4D97-AF65-F5344CB8AC3E}">
        <p14:creationId xmlns:p14="http://schemas.microsoft.com/office/powerpoint/2010/main" val="9279757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erade Verbindung 9"/>
          <p:cNvCxnSpPr/>
          <p:nvPr/>
        </p:nvCxnSpPr>
        <p:spPr>
          <a:xfrm>
            <a:off x="0" y="887691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/>
        </p:nvSpPr>
        <p:spPr>
          <a:xfrm>
            <a:off x="251520" y="260648"/>
            <a:ext cx="8352928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Unterrichtsorganisation / Klausuren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301699" y="1564243"/>
            <a:ext cx="8280920" cy="464742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de-DE" sz="2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Klausurverpflichtungen</a:t>
            </a:r>
          </a:p>
          <a:p>
            <a:r>
              <a:rPr lang="de-DE" sz="2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</a:p>
          <a:p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Deutsch, Mathematik, Englisch, die zweite Fremdsprache, </a:t>
            </a:r>
          </a:p>
          <a:p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eine Gesellschaftswissenschaft (Ge, </a:t>
            </a:r>
            <a:r>
              <a:rPr lang="de-DE" sz="24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Sw</a:t>
            </a:r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</a:t>
            </a:r>
            <a:r>
              <a:rPr lang="de-DE" sz="24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Pa</a:t>
            </a:r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</a:t>
            </a:r>
            <a:r>
              <a:rPr lang="de-DE" sz="24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Ek</a:t>
            </a:r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) und eine Naturwissenschaft (Bi, </a:t>
            </a:r>
            <a:r>
              <a:rPr lang="de-DE" sz="24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Ch</a:t>
            </a:r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, </a:t>
            </a:r>
            <a:r>
              <a:rPr lang="de-DE" sz="24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Ph</a:t>
            </a:r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) sind schriftlich.</a:t>
            </a:r>
          </a:p>
          <a:p>
            <a:endParaRPr lang="de-DE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Alle anderen Fächer mündlich.</a:t>
            </a:r>
          </a:p>
          <a:p>
            <a:endParaRPr lang="de-DE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Die Klausurverpflichtung in der Gesellschaftswissenschaft und in der Naturwissenschaft kann zum Halbjahr getauscht werden!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9768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erade Verbindung 9"/>
          <p:cNvCxnSpPr/>
          <p:nvPr/>
        </p:nvCxnSpPr>
        <p:spPr>
          <a:xfrm>
            <a:off x="0" y="887691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/>
        </p:nvSpPr>
        <p:spPr>
          <a:xfrm>
            <a:off x="251520" y="260648"/>
            <a:ext cx="8352928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Unterrichtsorganisation in der </a:t>
            </a:r>
            <a:r>
              <a:rPr lang="de-DE" sz="3200" b="1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gym</a:t>
            </a:r>
            <a:r>
              <a:rPr lang="de-DE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 OS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281942" y="992798"/>
            <a:ext cx="66555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Kurssystem, Grundkurse und  Leistungskurse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301699" y="1564243"/>
            <a:ext cx="8280920" cy="492442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r>
              <a:rPr lang="de-DE" sz="2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Einführungsphase</a:t>
            </a:r>
          </a:p>
          <a:p>
            <a:endParaRPr lang="de-DE" sz="28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Alle gewählten Fächer werden dreistündig als Grundkurse unterrichtet.</a:t>
            </a:r>
          </a:p>
          <a:p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    Ausnahme: Die neu einsetzenden Fremdsprachen</a:t>
            </a:r>
          </a:p>
          <a:p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    S</a:t>
            </a:r>
            <a:r>
              <a:rPr lang="de-DE" sz="2400" baseline="-25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0</a:t>
            </a:r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und L</a:t>
            </a:r>
            <a:r>
              <a:rPr lang="de-DE" sz="2400" baseline="-25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0</a:t>
            </a:r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werden vierstündig unterrichtet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Deutsch, Mathematik und Englisch werden in Stammklassen unterrichtet.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Fachliche und methodisch wird auf das Arbeiten in der  Qualifikationsphase hingeführt.</a:t>
            </a:r>
          </a:p>
        </p:txBody>
      </p:sp>
    </p:spTree>
    <p:extLst>
      <p:ext uri="{BB962C8B-B14F-4D97-AF65-F5344CB8AC3E}">
        <p14:creationId xmlns:p14="http://schemas.microsoft.com/office/powerpoint/2010/main" val="21212406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erade Verbindung 9"/>
          <p:cNvCxnSpPr/>
          <p:nvPr/>
        </p:nvCxnSpPr>
        <p:spPr>
          <a:xfrm>
            <a:off x="0" y="887691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/>
        </p:nvSpPr>
        <p:spPr>
          <a:xfrm>
            <a:off x="251520" y="260648"/>
            <a:ext cx="8352928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Ausblick auf die Qualifikationsphase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301699" y="1564243"/>
            <a:ext cx="8280920" cy="495520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de-DE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de-DE" sz="2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Allgemeine Hinweise zur Qualifikationsphase</a:t>
            </a:r>
          </a:p>
          <a:p>
            <a:endParaRPr lang="de-DE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de-DE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de-DE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de-DE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de-DE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de-DE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de-DE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de-DE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739072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erade Verbindung 9"/>
          <p:cNvCxnSpPr/>
          <p:nvPr/>
        </p:nvCxnSpPr>
        <p:spPr>
          <a:xfrm>
            <a:off x="0" y="887691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/>
        </p:nvSpPr>
        <p:spPr>
          <a:xfrm>
            <a:off x="251520" y="260648"/>
            <a:ext cx="8352928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Unterrichtsorganisation in der </a:t>
            </a:r>
            <a:r>
              <a:rPr lang="de-DE" sz="3200" b="1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gym</a:t>
            </a:r>
            <a:r>
              <a:rPr lang="de-DE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 OS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281942" y="992798"/>
            <a:ext cx="66555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Kurssystem, Grundkurse und  Leistungskurse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323528" y="1754227"/>
            <a:ext cx="8280920" cy="483209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de-DE" sz="2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Qualifikationsphase  (Jahrgangstufen 12 &amp; 13)</a:t>
            </a:r>
          </a:p>
          <a:p>
            <a:endParaRPr lang="de-DE" sz="28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Individuelle Schwerpunktsetzung ist durch Wahl möglich: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Leistungskurse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Grundkurse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Schwerpunktsetzung: sprachlich -  naturwissenschaftlich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Wahl der Abiturfächer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351944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erade Verbindung 9"/>
          <p:cNvCxnSpPr/>
          <p:nvPr/>
        </p:nvCxnSpPr>
        <p:spPr>
          <a:xfrm>
            <a:off x="0" y="887691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/>
        </p:nvSpPr>
        <p:spPr>
          <a:xfrm>
            <a:off x="251520" y="260648"/>
            <a:ext cx="8568952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3200" b="1" dirty="0"/>
              <a:t>Leistungskurse an der Europaschule Troisdorf</a:t>
            </a:r>
          </a:p>
        </p:txBody>
      </p:sp>
      <p:sp>
        <p:nvSpPr>
          <p:cNvPr id="21" name="Rechteck 20"/>
          <p:cNvSpPr/>
          <p:nvPr/>
        </p:nvSpPr>
        <p:spPr>
          <a:xfrm>
            <a:off x="6012160" y="1252290"/>
            <a:ext cx="2160240" cy="56546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Mathematik</a:t>
            </a:r>
          </a:p>
        </p:txBody>
      </p:sp>
      <p:sp>
        <p:nvSpPr>
          <p:cNvPr id="24" name="Rechteck 23"/>
          <p:cNvSpPr/>
          <p:nvPr/>
        </p:nvSpPr>
        <p:spPr>
          <a:xfrm>
            <a:off x="3128459" y="3429000"/>
            <a:ext cx="2137884" cy="49209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Sport</a:t>
            </a:r>
          </a:p>
        </p:txBody>
      </p:sp>
      <p:sp>
        <p:nvSpPr>
          <p:cNvPr id="27" name="Rechteck 26"/>
          <p:cNvSpPr/>
          <p:nvPr/>
        </p:nvSpPr>
        <p:spPr>
          <a:xfrm>
            <a:off x="6012160" y="2190747"/>
            <a:ext cx="2160240" cy="48779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Chemie</a:t>
            </a:r>
          </a:p>
        </p:txBody>
      </p:sp>
      <p:sp>
        <p:nvSpPr>
          <p:cNvPr id="31" name="Rechteck 30"/>
          <p:cNvSpPr/>
          <p:nvPr/>
        </p:nvSpPr>
        <p:spPr>
          <a:xfrm>
            <a:off x="6012160" y="2996952"/>
            <a:ext cx="2160240" cy="43204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Biologie</a:t>
            </a:r>
          </a:p>
        </p:txBody>
      </p:sp>
      <p:sp>
        <p:nvSpPr>
          <p:cNvPr id="32" name="Rechteck 31"/>
          <p:cNvSpPr/>
          <p:nvPr/>
        </p:nvSpPr>
        <p:spPr>
          <a:xfrm>
            <a:off x="3131840" y="1267741"/>
            <a:ext cx="2160240" cy="55001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Geschichte</a:t>
            </a:r>
          </a:p>
        </p:txBody>
      </p:sp>
      <p:sp>
        <p:nvSpPr>
          <p:cNvPr id="34" name="Rechteck 33"/>
          <p:cNvSpPr/>
          <p:nvPr/>
        </p:nvSpPr>
        <p:spPr>
          <a:xfrm>
            <a:off x="3154196" y="2190747"/>
            <a:ext cx="2160240" cy="48779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Pädagogik</a:t>
            </a:r>
          </a:p>
        </p:txBody>
      </p:sp>
      <p:grpSp>
        <p:nvGrpSpPr>
          <p:cNvPr id="3" name="Gruppieren 2"/>
          <p:cNvGrpSpPr/>
          <p:nvPr/>
        </p:nvGrpSpPr>
        <p:grpSpPr>
          <a:xfrm>
            <a:off x="251521" y="1286089"/>
            <a:ext cx="2409140" cy="1392448"/>
            <a:chOff x="195673" y="1252290"/>
            <a:chExt cx="2170535" cy="1186981"/>
          </a:xfrm>
        </p:grpSpPr>
        <p:sp>
          <p:nvSpPr>
            <p:cNvPr id="29" name="Rechteck 28"/>
            <p:cNvSpPr/>
            <p:nvPr/>
          </p:nvSpPr>
          <p:spPr>
            <a:xfrm>
              <a:off x="195673" y="1252290"/>
              <a:ext cx="2160240" cy="432048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Deutsch</a:t>
              </a:r>
            </a:p>
          </p:txBody>
        </p:sp>
        <p:sp>
          <p:nvSpPr>
            <p:cNvPr id="44" name="Rechteck 43"/>
            <p:cNvSpPr/>
            <p:nvPr/>
          </p:nvSpPr>
          <p:spPr>
            <a:xfrm>
              <a:off x="205968" y="2007223"/>
              <a:ext cx="2160240" cy="432048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Englisch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44581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erade Verbindung 9"/>
          <p:cNvCxnSpPr/>
          <p:nvPr/>
        </p:nvCxnSpPr>
        <p:spPr>
          <a:xfrm>
            <a:off x="0" y="887691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/>
        </p:nvSpPr>
        <p:spPr>
          <a:xfrm>
            <a:off x="251520" y="260648"/>
            <a:ext cx="8640960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3200" b="1" dirty="0"/>
              <a:t>Besonderheiten an der Europaschule Troisdorf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251520" y="1268760"/>
            <a:ext cx="8640960" cy="504753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Leistungskurs im Fach Sport mit Übungsleiterschein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Leistungskurs im Fach Pädagogik mit Gruppenleiterschein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Grundkurs im Fach Latein als neu einsetzende FS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de-DE" sz="2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Berufs- und Studienorientierung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Auslandspraktikum / allgemeines Betriebspraktikum EF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Woche der Berufs- und Studienorientierung (in allen JG)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Besuch der Hochschultage und Ausbildungsmessen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regelmäßige Berufs- und Studienwahlberatung im Haus</a:t>
            </a: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29061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erade Verbindung 9"/>
          <p:cNvCxnSpPr/>
          <p:nvPr/>
        </p:nvCxnSpPr>
        <p:spPr>
          <a:xfrm>
            <a:off x="0" y="887691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/>
        </p:nvSpPr>
        <p:spPr>
          <a:xfrm>
            <a:off x="241124" y="116632"/>
            <a:ext cx="8651356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32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Information zur Einführungsphase    März 2020       </a:t>
            </a:r>
            <a:endParaRPr lang="de-DE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241124" y="1268760"/>
            <a:ext cx="8651356" cy="495520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Die gymnasiale Oberstufe</a:t>
            </a:r>
          </a:p>
          <a:p>
            <a:r>
              <a:rPr lang="de-DE" sz="4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an der Europaschule Troisdorf </a:t>
            </a:r>
            <a:r>
              <a:rPr lang="de-DE" sz="4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(nach APO-</a:t>
            </a:r>
            <a:r>
              <a:rPr lang="de-DE" sz="40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GOSt</a:t>
            </a:r>
            <a:r>
              <a:rPr lang="de-DE" sz="4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B)</a:t>
            </a:r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262174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erade Verbindung 9"/>
          <p:cNvCxnSpPr/>
          <p:nvPr/>
        </p:nvCxnSpPr>
        <p:spPr>
          <a:xfrm>
            <a:off x="0" y="887691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/>
        </p:nvSpPr>
        <p:spPr>
          <a:xfrm>
            <a:off x="251520" y="260648"/>
            <a:ext cx="8640960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3200" b="1" dirty="0"/>
              <a:t>Arbeitsorganisation und Leistungsbewertung 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323528" y="1028343"/>
            <a:ext cx="8568952" cy="517064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2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Selbstständiges Lernen ergänzt den Unterricht</a:t>
            </a:r>
          </a:p>
          <a:p>
            <a:endParaRPr lang="de-DE" sz="24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Selbstständiges Erarbeiten von Inhalten und eigenständige </a:t>
            </a:r>
          </a:p>
          <a:p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   Vor- &amp; Nachbereitung des Unterrichts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Nutzung von digitalen Medien in der Schule und zu Hause</a:t>
            </a:r>
          </a:p>
          <a:p>
            <a:endParaRPr lang="de-DE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de-DE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de-DE" sz="2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Leistungsbewertung </a:t>
            </a:r>
          </a:p>
          <a:p>
            <a:endParaRPr lang="de-DE" sz="24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Schriftliche Fächer:         Klausuren 		= 50%</a:t>
            </a:r>
          </a:p>
          <a:p>
            <a:pPr lvl="6"/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Sonstige Mitarbeit	= 50%</a:t>
            </a:r>
          </a:p>
          <a:p>
            <a:endParaRPr lang="de-DE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Mündliche Fächer:	Sonstige Mitarbeit	= 100%</a:t>
            </a:r>
          </a:p>
          <a:p>
            <a:pPr marL="3028950" lvl="6" indent="-285750">
              <a:buFont typeface="Arial" panose="020B0604020202020204" pitchFamily="34" charset="0"/>
              <a:buChar char="•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212406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erade Verbindung 9"/>
          <p:cNvCxnSpPr/>
          <p:nvPr/>
        </p:nvCxnSpPr>
        <p:spPr>
          <a:xfrm>
            <a:off x="0" y="887691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/>
        </p:nvSpPr>
        <p:spPr>
          <a:xfrm>
            <a:off x="251520" y="260648"/>
            <a:ext cx="8640960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Abschlüsse der gymnasialen Oberstufe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281942" y="992798"/>
            <a:ext cx="82445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Abitur und schulischer Teil der Fachhochschulreife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223706" y="1700808"/>
            <a:ext cx="8668774" cy="452431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de-DE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nach erfolgreicher Abiturprüfung:</a:t>
            </a:r>
          </a:p>
          <a:p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	 allgemeine Hochschulreife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</a:t>
            </a:r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Studium an allen Universitäten/Fachhochschulen</a:t>
            </a:r>
          </a:p>
          <a:p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	 oder Ausbildung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nach Q1 oder Q2.1: </a:t>
            </a:r>
          </a:p>
          <a:p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	schulischer Teil der Fachhochschulreife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nach einjährigem gelenktem Praktikum  oder Ausbildung 	 	Studium an allen Fachhochschulen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584224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erade Verbindung 9"/>
          <p:cNvCxnSpPr/>
          <p:nvPr/>
        </p:nvCxnSpPr>
        <p:spPr>
          <a:xfrm>
            <a:off x="0" y="887691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/>
        </p:nvSpPr>
        <p:spPr>
          <a:xfrm>
            <a:off x="251520" y="260648"/>
            <a:ext cx="864096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36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Wie geht es weiter?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266239" y="1196752"/>
            <a:ext cx="8640960" cy="553997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de-DE" sz="2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Bitte laden Sie sich von der Homepage der Europaschule die Schülerversion des Programms </a:t>
            </a:r>
            <a:r>
              <a:rPr lang="de-DE" sz="2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LUPO</a:t>
            </a:r>
            <a:r>
              <a:rPr lang="de-DE" sz="2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herunter und installieren Sie es auf Ihrem Rechner.</a:t>
            </a:r>
          </a:p>
          <a:p>
            <a:r>
              <a:rPr lang="de-DE" sz="2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Auf der Homepage finden Sie auch eine Anleitung für die Kurswahl mit LUPO. </a:t>
            </a:r>
          </a:p>
          <a:p>
            <a:r>
              <a:rPr lang="de-DE" sz="2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Mit der bereitgestellten Testdatei können Sie auch verschiedene Kursbelegungen ausprobieren.</a:t>
            </a:r>
          </a:p>
          <a:p>
            <a:endParaRPr lang="de-DE" sz="28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de-DE" sz="2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 Kürze versenden wir </a:t>
            </a:r>
            <a:r>
              <a:rPr lang="de-DE" sz="2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individuelle Schülerdateien</a:t>
            </a:r>
            <a:r>
              <a:rPr lang="de-DE" sz="2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per email. Diese lassen sich nur mit dem Programm LUPO öffnen!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519196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erade Verbindung 9"/>
          <p:cNvCxnSpPr/>
          <p:nvPr/>
        </p:nvCxnSpPr>
        <p:spPr>
          <a:xfrm>
            <a:off x="0" y="887691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/>
        </p:nvSpPr>
        <p:spPr>
          <a:xfrm>
            <a:off x="251520" y="260648"/>
            <a:ext cx="864096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36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Wie geht es weiter?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251520" y="1246584"/>
            <a:ext cx="8640960" cy="510909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de-DE" sz="3600" dirty="0"/>
          </a:p>
          <a:p>
            <a:r>
              <a:rPr lang="de-DE" sz="3600" b="1" dirty="0"/>
              <a:t>Bitte senden Sie die ausgefüllte LUPO-Datei  bis zum 03.04.20 als email-Anhang an die Schule zurück.</a:t>
            </a:r>
          </a:p>
          <a:p>
            <a:r>
              <a:rPr lang="de-DE" sz="3600" b="1" dirty="0">
                <a:hlinkClick r:id="rId2"/>
              </a:rPr>
              <a:t>s.cavalar@europaschule-troisdorf.de</a:t>
            </a:r>
            <a:r>
              <a:rPr lang="de-DE" sz="3600" b="1" dirty="0"/>
              <a:t> </a:t>
            </a:r>
          </a:p>
          <a:p>
            <a:endParaRPr lang="de-DE" sz="3200" dirty="0"/>
          </a:p>
          <a:p>
            <a:r>
              <a:rPr lang="de-DE" sz="3200" dirty="0"/>
              <a:t>Bei Fragen oder Unklarheiten helfen wir gerne weiter! Leider zur Zeit nur per email.</a:t>
            </a:r>
          </a:p>
          <a:p>
            <a:endParaRPr lang="de-DE" sz="32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727540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erade Verbindung 9"/>
          <p:cNvCxnSpPr/>
          <p:nvPr/>
        </p:nvCxnSpPr>
        <p:spPr>
          <a:xfrm>
            <a:off x="0" y="887691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/>
        </p:nvSpPr>
        <p:spPr>
          <a:xfrm>
            <a:off x="251520" y="260648"/>
            <a:ext cx="864096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36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Wie geht es weiter?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281942" y="992798"/>
            <a:ext cx="8209299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sz="2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verbindliche Fächerwahl und individuelle Beratung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323528" y="1772816"/>
            <a:ext cx="8568952" cy="470898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de-DE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de-DE" sz="2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Individuelle Laufbahnberatung erfolgt auch durch das Beratungsteam des neuen EF-Jahrgangs</a:t>
            </a:r>
          </a:p>
          <a:p>
            <a:endParaRPr lang="de-DE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de-DE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  <a:hlinkClick r:id="rId3"/>
              </a:rPr>
              <a:t>u.gehlen@europaschule-troisdorf.de</a:t>
            </a:r>
            <a:endParaRPr lang="de-DE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  <a:hlinkClick r:id="rId4"/>
              </a:rPr>
              <a:t>u.kleymann@europaschule-troisdorf.de</a:t>
            </a:r>
            <a:endParaRPr lang="de-DE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  <a:hlinkClick r:id="rId5"/>
              </a:rPr>
              <a:t>c.depiereux@europaschule-troisdorf.de</a:t>
            </a:r>
            <a:endParaRPr lang="de-DE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de-DE" sz="24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de-DE" sz="2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Bei Fragen zum Ausfüllen der LUPO-Datei helfen wir gerne!</a:t>
            </a:r>
          </a:p>
          <a:p>
            <a:r>
              <a:rPr lang="de-DE" sz="24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</a:p>
          <a:p>
            <a:endParaRPr lang="de-DE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386559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erade Verbindung 9"/>
          <p:cNvCxnSpPr/>
          <p:nvPr/>
        </p:nvCxnSpPr>
        <p:spPr>
          <a:xfrm>
            <a:off x="0" y="887691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/>
        </p:nvSpPr>
        <p:spPr>
          <a:xfrm>
            <a:off x="251520" y="260648"/>
            <a:ext cx="864096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36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Wie geht es weiter?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281942" y="1034733"/>
            <a:ext cx="8568952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sz="2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Vorbereitungskurs vor den Sommerferien</a:t>
            </a:r>
          </a:p>
          <a:p>
            <a:r>
              <a:rPr lang="de-DE" sz="2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</a:t>
            </a:r>
            <a:r>
              <a:rPr lang="de-DE" sz="2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 f</a:t>
            </a:r>
            <a:r>
              <a:rPr lang="de-DE" sz="2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indet hoffentlich statt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323528" y="2132856"/>
            <a:ext cx="8568952" cy="433965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endParaRPr lang="de-DE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 der vorletzten Woche vor den Sommerferien</a:t>
            </a:r>
          </a:p>
          <a:p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(Mo.15.06 - Do.18.06.)</a:t>
            </a:r>
          </a:p>
          <a:p>
            <a:endParaRPr lang="de-DE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Vorbereitungskurse in Mathematik und Englisch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Einführung in die Arbeitsweisen der </a:t>
            </a:r>
            <a:r>
              <a:rPr lang="de-DE" sz="24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gym</a:t>
            </a:r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 OS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Organisation und Geschäftsordnung der </a:t>
            </a:r>
            <a:r>
              <a:rPr lang="de-DE" sz="24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gym</a:t>
            </a:r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 OS</a:t>
            </a:r>
          </a:p>
          <a:p>
            <a:endParaRPr lang="de-DE" dirty="0"/>
          </a:p>
          <a:p>
            <a:endParaRPr lang="de-DE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Für interne </a:t>
            </a:r>
            <a:r>
              <a:rPr lang="de-DE" sz="24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SuS</a:t>
            </a:r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ist die Teilnahme verpflichtend, externe </a:t>
            </a:r>
            <a:r>
              <a:rPr lang="de-DE" sz="2400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SuS</a:t>
            </a:r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werden eingeladen, die Teilnahme wird empfohlen!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155581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1512167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de-DE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…weitere Fragen ?</a:t>
            </a:r>
          </a:p>
        </p:txBody>
      </p:sp>
      <p:sp>
        <p:nvSpPr>
          <p:cNvPr id="4" name="Untertitel 3"/>
          <p:cNvSpPr>
            <a:spLocks noGrp="1"/>
          </p:cNvSpPr>
          <p:nvPr>
            <p:ph type="subTitle" idx="1"/>
          </p:nvPr>
        </p:nvSpPr>
        <p:spPr>
          <a:xfrm>
            <a:off x="1371600" y="2492896"/>
            <a:ext cx="6400800" cy="3145904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endParaRPr lang="de-DE" dirty="0">
              <a:solidFill>
                <a:schemeClr val="tx1"/>
              </a:solidFill>
            </a:endParaRPr>
          </a:p>
          <a:p>
            <a:r>
              <a:rPr lang="de-DE" sz="3600" b="1" dirty="0">
                <a:solidFill>
                  <a:schemeClr val="tx1"/>
                </a:solidFill>
              </a:rPr>
              <a:t>Fremdsprachenregelung</a:t>
            </a:r>
          </a:p>
          <a:p>
            <a:r>
              <a:rPr lang="de-DE" sz="3600" b="1" dirty="0">
                <a:solidFill>
                  <a:schemeClr val="tx1"/>
                </a:solidFill>
              </a:rPr>
              <a:t>Latinum</a:t>
            </a:r>
          </a:p>
          <a:p>
            <a:r>
              <a:rPr lang="de-DE" sz="3600" b="1" dirty="0">
                <a:solidFill>
                  <a:schemeClr val="tx1"/>
                </a:solidFill>
              </a:rPr>
              <a:t>Auslandsaufenthalt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101672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51520" y="548680"/>
            <a:ext cx="8638728" cy="1080119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de-DE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…Fremdsprachenregelung ?</a:t>
            </a:r>
          </a:p>
        </p:txBody>
      </p:sp>
      <p:sp>
        <p:nvSpPr>
          <p:cNvPr id="4" name="Untertitel 3"/>
          <p:cNvSpPr>
            <a:spLocks noGrp="1"/>
          </p:cNvSpPr>
          <p:nvPr>
            <p:ph type="subTitle" idx="1"/>
          </p:nvPr>
        </p:nvSpPr>
        <p:spPr>
          <a:xfrm>
            <a:off x="251520" y="1988840"/>
            <a:ext cx="8640960" cy="4320480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de-DE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Für die allgemeine Hochschulreife ist ein bestimmtes Unterrichtskontingent in einer zweiten Fremdsprache vorgeschrieben!</a:t>
            </a:r>
          </a:p>
          <a:p>
            <a:endParaRPr lang="de-DE" dirty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2. Fremdsprache von JG 6 bis JG 10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2. Fremdsprache von JG 8 bis JG 11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2. Fremdsprache von JG 11 bis JG 13</a:t>
            </a:r>
          </a:p>
        </p:txBody>
      </p:sp>
    </p:spTree>
    <p:extLst>
      <p:ext uri="{BB962C8B-B14F-4D97-AF65-F5344CB8AC3E}">
        <p14:creationId xmlns:p14="http://schemas.microsoft.com/office/powerpoint/2010/main" val="6458580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51520" y="548680"/>
            <a:ext cx="8638728" cy="1080119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de-DE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…Latinum ?</a:t>
            </a:r>
          </a:p>
        </p:txBody>
      </p:sp>
      <p:sp>
        <p:nvSpPr>
          <p:cNvPr id="4" name="Untertitel 3"/>
          <p:cNvSpPr>
            <a:spLocks noGrp="1"/>
          </p:cNvSpPr>
          <p:nvPr>
            <p:ph type="subTitle" idx="1"/>
          </p:nvPr>
        </p:nvSpPr>
        <p:spPr>
          <a:xfrm>
            <a:off x="251520" y="1988840"/>
            <a:ext cx="8640960" cy="432048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Lateinunterricht ab JG 8</a:t>
            </a:r>
          </a:p>
          <a:p>
            <a:r>
              <a:rPr lang="de-DE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Latinum nach JG Q 1 bei ausreichenden Leistungen</a:t>
            </a:r>
          </a:p>
          <a:p>
            <a:endParaRPr lang="de-DE" dirty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Lateinunterricht ab JG 11/EF</a:t>
            </a:r>
          </a:p>
          <a:p>
            <a:r>
              <a:rPr lang="de-DE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Latinum durch externe Prüfung am Ende von Q2 / 13.2</a:t>
            </a:r>
          </a:p>
          <a:p>
            <a:endParaRPr lang="de-DE" dirty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63334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51520" y="548681"/>
            <a:ext cx="8712968" cy="108012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de-DE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…Auslandsaufenthalt?</a:t>
            </a:r>
          </a:p>
        </p:txBody>
      </p:sp>
      <p:sp>
        <p:nvSpPr>
          <p:cNvPr id="4" name="Untertitel 3"/>
          <p:cNvSpPr>
            <a:spLocks noGrp="1"/>
          </p:cNvSpPr>
          <p:nvPr>
            <p:ph type="subTitle" idx="1"/>
          </p:nvPr>
        </p:nvSpPr>
        <p:spPr>
          <a:xfrm>
            <a:off x="251520" y="1988840"/>
            <a:ext cx="8640960" cy="432048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28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Auslandsaufenthalte sind nur möglich</a:t>
            </a:r>
          </a:p>
          <a:p>
            <a:pPr algn="l"/>
            <a:r>
              <a:rPr lang="de-DE" sz="28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  …im Anschluss an Klasse 10 in der Einführungsphase (drei Monate, ein halbes  oder ganzes Jahr)</a:t>
            </a:r>
          </a:p>
          <a:p>
            <a:pPr algn="l"/>
            <a:endParaRPr lang="de-DE" sz="2800" dirty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l"/>
            <a:r>
              <a:rPr lang="de-DE" sz="28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   ... oder im Anschluss an die Einführungsphase  als Auslandsjahr.  </a:t>
            </a:r>
          </a:p>
          <a:p>
            <a:endParaRPr lang="de-DE" sz="2800" dirty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28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Die gesamte Qualifikationsphase (Q1 + Q2) muss in Deutschland absolviert werden!</a:t>
            </a:r>
          </a:p>
        </p:txBody>
      </p:sp>
    </p:spTree>
    <p:extLst>
      <p:ext uri="{BB962C8B-B14F-4D97-AF65-F5344CB8AC3E}">
        <p14:creationId xmlns:p14="http://schemas.microsoft.com/office/powerpoint/2010/main" val="4136419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erade Verbindung 9"/>
          <p:cNvCxnSpPr/>
          <p:nvPr/>
        </p:nvCxnSpPr>
        <p:spPr>
          <a:xfrm>
            <a:off x="0" y="887691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/>
        </p:nvSpPr>
        <p:spPr>
          <a:xfrm>
            <a:off x="251520" y="260648"/>
            <a:ext cx="8460940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Inhalt </a:t>
            </a:r>
            <a:r>
              <a:rPr lang="de-DE" sz="3200" b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der Präsentation</a:t>
            </a:r>
            <a:r>
              <a:rPr lang="de-DE" sz="32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            </a:t>
            </a:r>
            <a:endParaRPr lang="de-DE" sz="20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251520" y="1628800"/>
            <a:ext cx="8460939" cy="483209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de-D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3200" b="1" dirty="0"/>
              <a:t>Fächerwahl für die Einführungsphase</a:t>
            </a:r>
          </a:p>
          <a:p>
            <a:endParaRPr lang="de-DE" sz="32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3200" b="1" dirty="0"/>
              <a:t>Ausblick auf die Qualifikationsphase</a:t>
            </a:r>
          </a:p>
          <a:p>
            <a:endParaRPr lang="de-DE" sz="32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3200" b="1" dirty="0"/>
              <a:t>Weiteres Vorgehen bis zum Sommer</a:t>
            </a:r>
          </a:p>
          <a:p>
            <a:endParaRPr lang="de-DE" sz="32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3200" b="1" dirty="0"/>
              <a:t>Spezielle Fragen</a:t>
            </a:r>
          </a:p>
          <a:p>
            <a:endParaRPr lang="de-DE" sz="32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  <a:sym typeface="Wingdings" panose="05000000000000000000" pitchFamily="2" charset="2"/>
            </a:endParaRPr>
          </a:p>
          <a:p>
            <a:endParaRPr lang="de-DE" sz="28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41095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erade Verbindung 9"/>
          <p:cNvCxnSpPr/>
          <p:nvPr/>
        </p:nvCxnSpPr>
        <p:spPr>
          <a:xfrm>
            <a:off x="0" y="887691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/>
        </p:nvSpPr>
        <p:spPr>
          <a:xfrm>
            <a:off x="251520" y="260648"/>
            <a:ext cx="8712968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Aufbau der gymnasialen Oberstufe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281942" y="992798"/>
            <a:ext cx="60483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/>
              <a:t>Der Bildungsgang ist in 3 Abschnitte gegliedert.</a:t>
            </a:r>
          </a:p>
        </p:txBody>
      </p:sp>
      <p:sp>
        <p:nvSpPr>
          <p:cNvPr id="4" name="Gleichschenkliges Dreieck 3"/>
          <p:cNvSpPr/>
          <p:nvPr/>
        </p:nvSpPr>
        <p:spPr>
          <a:xfrm>
            <a:off x="281942" y="1576192"/>
            <a:ext cx="6378290" cy="4949152"/>
          </a:xfrm>
          <a:prstGeom prst="triangl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764934" y="5229200"/>
            <a:ext cx="5430737" cy="2880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Rechteck 12"/>
          <p:cNvSpPr/>
          <p:nvPr/>
        </p:nvSpPr>
        <p:spPr>
          <a:xfrm>
            <a:off x="2123728" y="3356992"/>
            <a:ext cx="2736304" cy="2880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2617912" y="2651426"/>
            <a:ext cx="17235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Abiturprüfung</a:t>
            </a:r>
          </a:p>
        </p:txBody>
      </p:sp>
      <p:sp>
        <p:nvSpPr>
          <p:cNvPr id="9" name="Rechteck 8"/>
          <p:cNvSpPr/>
          <p:nvPr/>
        </p:nvSpPr>
        <p:spPr>
          <a:xfrm>
            <a:off x="1171215" y="5673442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de-DE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Einführungsphase </a:t>
            </a:r>
          </a:p>
          <a:p>
            <a:pPr algn="ctr"/>
            <a:r>
              <a:rPr lang="de-DE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EF = Jahrgangsstufe 11</a:t>
            </a:r>
          </a:p>
        </p:txBody>
      </p:sp>
      <p:sp>
        <p:nvSpPr>
          <p:cNvPr id="14" name="Rechteck 13"/>
          <p:cNvSpPr/>
          <p:nvPr/>
        </p:nvSpPr>
        <p:spPr>
          <a:xfrm>
            <a:off x="1171215" y="3853497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de-DE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Qualifikationsphase</a:t>
            </a:r>
          </a:p>
          <a:p>
            <a:pPr algn="ctr"/>
            <a:r>
              <a:rPr lang="de-DE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Q1 = Jahrgangsstufe 12</a:t>
            </a:r>
          </a:p>
          <a:p>
            <a:pPr algn="ctr"/>
            <a:r>
              <a:rPr lang="de-DE" sz="2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Q2 = Jahrgangsstufe 13</a:t>
            </a:r>
          </a:p>
        </p:txBody>
      </p:sp>
      <p:sp>
        <p:nvSpPr>
          <p:cNvPr id="5" name="Legende mit Pfeil nach links 4"/>
          <p:cNvSpPr/>
          <p:nvPr/>
        </p:nvSpPr>
        <p:spPr>
          <a:xfrm>
            <a:off x="6012160" y="5013177"/>
            <a:ext cx="2659508" cy="576064"/>
          </a:xfrm>
          <a:prstGeom prst="leftArrowCallou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Versetzung</a:t>
            </a:r>
          </a:p>
        </p:txBody>
      </p:sp>
      <p:sp>
        <p:nvSpPr>
          <p:cNvPr id="6" name="Legende mit Pfeil nach links 5"/>
          <p:cNvSpPr/>
          <p:nvPr/>
        </p:nvSpPr>
        <p:spPr>
          <a:xfrm>
            <a:off x="4860032" y="3212976"/>
            <a:ext cx="2634159" cy="576064"/>
          </a:xfrm>
          <a:prstGeom prst="leftArrowCallou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Zulassung</a:t>
            </a:r>
          </a:p>
        </p:txBody>
      </p:sp>
    </p:spTree>
    <p:extLst>
      <p:ext uri="{BB962C8B-B14F-4D97-AF65-F5344CB8AC3E}">
        <p14:creationId xmlns:p14="http://schemas.microsoft.com/office/powerpoint/2010/main" val="1427829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erade Verbindung 9"/>
          <p:cNvCxnSpPr/>
          <p:nvPr/>
        </p:nvCxnSpPr>
        <p:spPr>
          <a:xfrm>
            <a:off x="0" y="887691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/>
        </p:nvSpPr>
        <p:spPr>
          <a:xfrm>
            <a:off x="251520" y="260648"/>
            <a:ext cx="864096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36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Aufgabenfelder in der </a:t>
            </a:r>
            <a:r>
              <a:rPr lang="de-DE" sz="3600" b="1" dirty="0" err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gym</a:t>
            </a:r>
            <a:r>
              <a:rPr lang="de-DE" sz="36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. Oberstufe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281942" y="992798"/>
            <a:ext cx="814678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sz="2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Die Fächer sind drei Aufgabenfeldern zugeordnet.</a:t>
            </a:r>
          </a:p>
        </p:txBody>
      </p:sp>
      <p:sp>
        <p:nvSpPr>
          <p:cNvPr id="2" name="Rechteck 1"/>
          <p:cNvSpPr/>
          <p:nvPr/>
        </p:nvSpPr>
        <p:spPr>
          <a:xfrm>
            <a:off x="558282" y="4129732"/>
            <a:ext cx="7870442" cy="9144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III. Das mathematisch-naturwissenschaftliche Aufgabenfeld</a:t>
            </a:r>
          </a:p>
        </p:txBody>
      </p:sp>
      <p:sp>
        <p:nvSpPr>
          <p:cNvPr id="7" name="Rechteck 6"/>
          <p:cNvSpPr/>
          <p:nvPr/>
        </p:nvSpPr>
        <p:spPr>
          <a:xfrm>
            <a:off x="548916" y="3068960"/>
            <a:ext cx="7879808" cy="914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II. Das gesellschaftswissenschaftliche Aufgabenfeld</a:t>
            </a:r>
          </a:p>
        </p:txBody>
      </p:sp>
      <p:sp>
        <p:nvSpPr>
          <p:cNvPr id="8" name="Rechteck 7"/>
          <p:cNvSpPr/>
          <p:nvPr/>
        </p:nvSpPr>
        <p:spPr>
          <a:xfrm>
            <a:off x="539552" y="2027312"/>
            <a:ext cx="7889172" cy="914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I. Das sprachlich-literarisch-künstlerische Aufgabenfeld</a:t>
            </a:r>
          </a:p>
        </p:txBody>
      </p:sp>
      <p:sp>
        <p:nvSpPr>
          <p:cNvPr id="3" name="Rechteck 2"/>
          <p:cNvSpPr/>
          <p:nvPr/>
        </p:nvSpPr>
        <p:spPr>
          <a:xfrm>
            <a:off x="571287" y="5445225"/>
            <a:ext cx="3168352" cy="64807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Sport</a:t>
            </a:r>
          </a:p>
        </p:txBody>
      </p:sp>
      <p:sp>
        <p:nvSpPr>
          <p:cNvPr id="4" name="Rechteck 3"/>
          <p:cNvSpPr/>
          <p:nvPr/>
        </p:nvSpPr>
        <p:spPr>
          <a:xfrm>
            <a:off x="5332382" y="5445225"/>
            <a:ext cx="3096342" cy="64807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Religionslehre</a:t>
            </a:r>
          </a:p>
        </p:txBody>
      </p:sp>
    </p:spTree>
    <p:extLst>
      <p:ext uri="{BB962C8B-B14F-4D97-AF65-F5344CB8AC3E}">
        <p14:creationId xmlns:p14="http://schemas.microsoft.com/office/powerpoint/2010/main" val="4921209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erade Verbindung 9"/>
          <p:cNvCxnSpPr/>
          <p:nvPr/>
        </p:nvCxnSpPr>
        <p:spPr>
          <a:xfrm>
            <a:off x="0" y="887691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/>
        </p:nvSpPr>
        <p:spPr>
          <a:xfrm>
            <a:off x="251520" y="260648"/>
            <a:ext cx="8568952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3200" b="1" dirty="0"/>
              <a:t>Fächer der </a:t>
            </a:r>
            <a:r>
              <a:rPr lang="de-DE" sz="3200" b="1" dirty="0" err="1"/>
              <a:t>gym</a:t>
            </a:r>
            <a:r>
              <a:rPr lang="de-DE" sz="3200" b="1" dirty="0"/>
              <a:t>. OS an der Europaschule Troisdorf</a:t>
            </a:r>
          </a:p>
        </p:txBody>
      </p:sp>
      <p:sp>
        <p:nvSpPr>
          <p:cNvPr id="21" name="Rechteck 20"/>
          <p:cNvSpPr/>
          <p:nvPr/>
        </p:nvSpPr>
        <p:spPr>
          <a:xfrm>
            <a:off x="6012160" y="1252290"/>
            <a:ext cx="2160240" cy="43204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Mathematik</a:t>
            </a:r>
          </a:p>
        </p:txBody>
      </p:sp>
      <p:sp>
        <p:nvSpPr>
          <p:cNvPr id="23" name="Rechteck 22"/>
          <p:cNvSpPr/>
          <p:nvPr/>
        </p:nvSpPr>
        <p:spPr>
          <a:xfrm>
            <a:off x="5990186" y="5548133"/>
            <a:ext cx="2182214" cy="43204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Religionslehre</a:t>
            </a:r>
          </a:p>
        </p:txBody>
      </p:sp>
      <p:sp>
        <p:nvSpPr>
          <p:cNvPr id="24" name="Rechteck 23"/>
          <p:cNvSpPr/>
          <p:nvPr/>
        </p:nvSpPr>
        <p:spPr>
          <a:xfrm>
            <a:off x="3154196" y="5548133"/>
            <a:ext cx="2137884" cy="43204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Sport</a:t>
            </a:r>
          </a:p>
        </p:txBody>
      </p:sp>
      <p:sp>
        <p:nvSpPr>
          <p:cNvPr id="27" name="Rechteck 26"/>
          <p:cNvSpPr/>
          <p:nvPr/>
        </p:nvSpPr>
        <p:spPr>
          <a:xfrm>
            <a:off x="6012160" y="1950377"/>
            <a:ext cx="2160240" cy="43204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Chemie</a:t>
            </a:r>
          </a:p>
        </p:txBody>
      </p:sp>
      <p:sp>
        <p:nvSpPr>
          <p:cNvPr id="28" name="Rechteck 27"/>
          <p:cNvSpPr/>
          <p:nvPr/>
        </p:nvSpPr>
        <p:spPr>
          <a:xfrm>
            <a:off x="3131840" y="1252290"/>
            <a:ext cx="2160240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Sozialwissenschaften</a:t>
            </a:r>
          </a:p>
        </p:txBody>
      </p:sp>
      <p:sp>
        <p:nvSpPr>
          <p:cNvPr id="30" name="Rechteck 29"/>
          <p:cNvSpPr/>
          <p:nvPr/>
        </p:nvSpPr>
        <p:spPr>
          <a:xfrm>
            <a:off x="6012160" y="3446060"/>
            <a:ext cx="2160240" cy="43204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Physik</a:t>
            </a:r>
          </a:p>
        </p:txBody>
      </p:sp>
      <p:sp>
        <p:nvSpPr>
          <p:cNvPr id="31" name="Rechteck 30"/>
          <p:cNvSpPr/>
          <p:nvPr/>
        </p:nvSpPr>
        <p:spPr>
          <a:xfrm>
            <a:off x="6012160" y="2660189"/>
            <a:ext cx="2160240" cy="43204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Biologie</a:t>
            </a:r>
          </a:p>
        </p:txBody>
      </p:sp>
      <p:sp>
        <p:nvSpPr>
          <p:cNvPr id="32" name="Rechteck 31"/>
          <p:cNvSpPr/>
          <p:nvPr/>
        </p:nvSpPr>
        <p:spPr>
          <a:xfrm>
            <a:off x="3131840" y="1935727"/>
            <a:ext cx="2160240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Geschichte</a:t>
            </a:r>
          </a:p>
        </p:txBody>
      </p:sp>
      <p:sp>
        <p:nvSpPr>
          <p:cNvPr id="33" name="Rechteck 32"/>
          <p:cNvSpPr/>
          <p:nvPr/>
        </p:nvSpPr>
        <p:spPr>
          <a:xfrm>
            <a:off x="3131840" y="2660189"/>
            <a:ext cx="2160240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Erdkunde</a:t>
            </a:r>
          </a:p>
        </p:txBody>
      </p:sp>
      <p:sp>
        <p:nvSpPr>
          <p:cNvPr id="34" name="Rechteck 33"/>
          <p:cNvSpPr/>
          <p:nvPr/>
        </p:nvSpPr>
        <p:spPr>
          <a:xfrm>
            <a:off x="3131840" y="3429000"/>
            <a:ext cx="2160240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Pädagogik</a:t>
            </a:r>
          </a:p>
        </p:txBody>
      </p:sp>
      <p:sp>
        <p:nvSpPr>
          <p:cNvPr id="35" name="Rechteck 34"/>
          <p:cNvSpPr/>
          <p:nvPr/>
        </p:nvSpPr>
        <p:spPr>
          <a:xfrm>
            <a:off x="3131840" y="4123161"/>
            <a:ext cx="2160240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Philosophie</a:t>
            </a:r>
          </a:p>
        </p:txBody>
      </p:sp>
      <p:grpSp>
        <p:nvGrpSpPr>
          <p:cNvPr id="3" name="Gruppieren 2"/>
          <p:cNvGrpSpPr/>
          <p:nvPr/>
        </p:nvGrpSpPr>
        <p:grpSpPr>
          <a:xfrm>
            <a:off x="228665" y="1242260"/>
            <a:ext cx="2428062" cy="4521897"/>
            <a:chOff x="185377" y="1252290"/>
            <a:chExt cx="2187583" cy="4521897"/>
          </a:xfrm>
        </p:grpSpPr>
        <p:sp>
          <p:nvSpPr>
            <p:cNvPr id="29" name="Rechteck 28"/>
            <p:cNvSpPr/>
            <p:nvPr/>
          </p:nvSpPr>
          <p:spPr>
            <a:xfrm>
              <a:off x="195673" y="1252290"/>
              <a:ext cx="2160240" cy="432048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Deutsch</a:t>
              </a:r>
            </a:p>
          </p:txBody>
        </p:sp>
        <p:sp>
          <p:nvSpPr>
            <p:cNvPr id="40" name="Rechteck 39"/>
            <p:cNvSpPr/>
            <p:nvPr/>
          </p:nvSpPr>
          <p:spPr>
            <a:xfrm>
              <a:off x="212720" y="2660189"/>
              <a:ext cx="2160240" cy="432048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Französisch F</a:t>
              </a:r>
              <a:r>
                <a:rPr lang="de-DE" baseline="-25000" dirty="0">
                  <a:solidFill>
                    <a:schemeClr val="tx1"/>
                  </a:solidFill>
                </a:rPr>
                <a:t>6</a:t>
              </a:r>
            </a:p>
          </p:txBody>
        </p:sp>
        <p:sp>
          <p:nvSpPr>
            <p:cNvPr id="41" name="Rechteck 40"/>
            <p:cNvSpPr/>
            <p:nvPr/>
          </p:nvSpPr>
          <p:spPr>
            <a:xfrm>
              <a:off x="195673" y="3405238"/>
              <a:ext cx="2149944" cy="432048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Spanisch S</a:t>
              </a:r>
              <a:r>
                <a:rPr lang="de-DE" baseline="-25000" dirty="0">
                  <a:solidFill>
                    <a:schemeClr val="tx1"/>
                  </a:solidFill>
                </a:rPr>
                <a:t>8</a:t>
              </a:r>
              <a:r>
                <a:rPr lang="de-DE" dirty="0">
                  <a:solidFill>
                    <a:schemeClr val="tx1"/>
                  </a:solidFill>
                </a:rPr>
                <a:t>, S</a:t>
              </a:r>
              <a:r>
                <a:rPr lang="de-DE" baseline="-25000" dirty="0">
                  <a:solidFill>
                    <a:schemeClr val="tx1"/>
                  </a:solidFill>
                </a:rPr>
                <a:t>0</a:t>
              </a:r>
              <a:r>
                <a:rPr lang="de-DE" dirty="0">
                  <a:solidFill>
                    <a:schemeClr val="tx1"/>
                  </a:solidFill>
                </a:rPr>
                <a:t> </a:t>
              </a:r>
            </a:p>
          </p:txBody>
        </p:sp>
        <p:sp>
          <p:nvSpPr>
            <p:cNvPr id="42" name="Rechteck 41"/>
            <p:cNvSpPr/>
            <p:nvPr/>
          </p:nvSpPr>
          <p:spPr>
            <a:xfrm>
              <a:off x="212720" y="4104162"/>
              <a:ext cx="2160240" cy="432048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Lateinisch L</a:t>
              </a:r>
              <a:r>
                <a:rPr lang="de-DE" baseline="-25000" dirty="0">
                  <a:solidFill>
                    <a:schemeClr val="tx1"/>
                  </a:solidFill>
                </a:rPr>
                <a:t>8</a:t>
              </a:r>
              <a:r>
                <a:rPr lang="de-DE" dirty="0">
                  <a:solidFill>
                    <a:schemeClr val="tx1"/>
                  </a:solidFill>
                </a:rPr>
                <a:t>, L</a:t>
              </a:r>
              <a:r>
                <a:rPr lang="de-DE" sz="1600" baseline="-25000" dirty="0">
                  <a:solidFill>
                    <a:schemeClr val="tx1"/>
                  </a:solidFill>
                </a:rPr>
                <a:t>0</a:t>
              </a:r>
              <a:endParaRPr lang="de-DE" strike="sngStrike" baseline="-25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3" name="Rechteck 42"/>
            <p:cNvSpPr/>
            <p:nvPr/>
          </p:nvSpPr>
          <p:spPr>
            <a:xfrm>
              <a:off x="195673" y="4784853"/>
              <a:ext cx="2160240" cy="432048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Kunst</a:t>
              </a:r>
            </a:p>
          </p:txBody>
        </p:sp>
        <p:sp>
          <p:nvSpPr>
            <p:cNvPr id="44" name="Rechteck 43"/>
            <p:cNvSpPr/>
            <p:nvPr/>
          </p:nvSpPr>
          <p:spPr>
            <a:xfrm>
              <a:off x="205968" y="2007223"/>
              <a:ext cx="2160240" cy="432048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Englisch</a:t>
              </a:r>
            </a:p>
          </p:txBody>
        </p:sp>
        <p:sp>
          <p:nvSpPr>
            <p:cNvPr id="2" name="Rechteck 1"/>
            <p:cNvSpPr/>
            <p:nvPr/>
          </p:nvSpPr>
          <p:spPr>
            <a:xfrm>
              <a:off x="185377" y="5373040"/>
              <a:ext cx="2160240" cy="401147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tx1"/>
                  </a:solidFill>
                </a:rPr>
                <a:t>Musik</a:t>
              </a:r>
            </a:p>
          </p:txBody>
        </p:sp>
      </p:grpSp>
      <p:sp>
        <p:nvSpPr>
          <p:cNvPr id="25" name="Rechteck 24"/>
          <p:cNvSpPr/>
          <p:nvPr/>
        </p:nvSpPr>
        <p:spPr>
          <a:xfrm>
            <a:off x="240092" y="5980181"/>
            <a:ext cx="2397713" cy="40114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(Literatur nur in Q 1)</a:t>
            </a:r>
          </a:p>
        </p:txBody>
      </p:sp>
    </p:spTree>
    <p:extLst>
      <p:ext uri="{BB962C8B-B14F-4D97-AF65-F5344CB8AC3E}">
        <p14:creationId xmlns:p14="http://schemas.microsoft.com/office/powerpoint/2010/main" val="2940847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erade Verbindung 9"/>
          <p:cNvCxnSpPr/>
          <p:nvPr/>
        </p:nvCxnSpPr>
        <p:spPr>
          <a:xfrm>
            <a:off x="0" y="887691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/>
        </p:nvSpPr>
        <p:spPr>
          <a:xfrm>
            <a:off x="251520" y="260648"/>
            <a:ext cx="8568952" cy="113877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3600" b="1" dirty="0"/>
              <a:t>Fächerwahl in der Einführungsphase</a:t>
            </a:r>
          </a:p>
          <a:p>
            <a:r>
              <a:rPr lang="de-DE" sz="3200" dirty="0"/>
              <a:t>9 Pflichtkurse                                         Wahlkurse</a:t>
            </a:r>
          </a:p>
        </p:txBody>
      </p:sp>
      <p:sp>
        <p:nvSpPr>
          <p:cNvPr id="21" name="Rechteck 20"/>
          <p:cNvSpPr/>
          <p:nvPr/>
        </p:nvSpPr>
        <p:spPr>
          <a:xfrm>
            <a:off x="2578167" y="1584561"/>
            <a:ext cx="2160240" cy="76431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Mathematik</a:t>
            </a:r>
          </a:p>
        </p:txBody>
      </p:sp>
      <p:sp>
        <p:nvSpPr>
          <p:cNvPr id="23" name="Rechteck 22"/>
          <p:cNvSpPr/>
          <p:nvPr/>
        </p:nvSpPr>
        <p:spPr>
          <a:xfrm>
            <a:off x="2627784" y="5517232"/>
            <a:ext cx="2110623" cy="787150"/>
          </a:xfrm>
          <a:prstGeom prst="rect">
            <a:avLst/>
          </a:prstGeom>
          <a:pattFill prst="wdDnDiag">
            <a:fgClr>
              <a:schemeClr val="bg1">
                <a:lumMod val="75000"/>
              </a:schemeClr>
            </a:fgClr>
            <a:bgClr>
              <a:srgbClr val="FFFF00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Religion oder Philosophie</a:t>
            </a:r>
          </a:p>
        </p:txBody>
      </p:sp>
      <p:sp>
        <p:nvSpPr>
          <p:cNvPr id="24" name="Rechteck 23"/>
          <p:cNvSpPr/>
          <p:nvPr/>
        </p:nvSpPr>
        <p:spPr>
          <a:xfrm>
            <a:off x="264614" y="5517232"/>
            <a:ext cx="2137884" cy="7871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Sport</a:t>
            </a:r>
          </a:p>
        </p:txBody>
      </p:sp>
      <p:sp>
        <p:nvSpPr>
          <p:cNvPr id="27" name="Rechteck 26"/>
          <p:cNvSpPr/>
          <p:nvPr/>
        </p:nvSpPr>
        <p:spPr>
          <a:xfrm>
            <a:off x="2578167" y="2509210"/>
            <a:ext cx="2160240" cy="7200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Naturwissenschaft</a:t>
            </a:r>
          </a:p>
        </p:txBody>
      </p:sp>
      <p:sp>
        <p:nvSpPr>
          <p:cNvPr id="32" name="Rechteck 31"/>
          <p:cNvSpPr/>
          <p:nvPr/>
        </p:nvSpPr>
        <p:spPr>
          <a:xfrm>
            <a:off x="2578167" y="4509120"/>
            <a:ext cx="2160240" cy="79208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Gesellschafts-wissenschaft</a:t>
            </a:r>
          </a:p>
        </p:txBody>
      </p:sp>
      <p:sp>
        <p:nvSpPr>
          <p:cNvPr id="41" name="Rechteck 40"/>
          <p:cNvSpPr/>
          <p:nvPr/>
        </p:nvSpPr>
        <p:spPr>
          <a:xfrm>
            <a:off x="264614" y="2509210"/>
            <a:ext cx="2160240" cy="72008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Englisch</a:t>
            </a:r>
          </a:p>
        </p:txBody>
      </p:sp>
      <p:sp>
        <p:nvSpPr>
          <p:cNvPr id="42" name="Rechteck 41"/>
          <p:cNvSpPr/>
          <p:nvPr/>
        </p:nvSpPr>
        <p:spPr>
          <a:xfrm>
            <a:off x="251520" y="4509120"/>
            <a:ext cx="2160240" cy="79208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Kunst  oder Musik</a:t>
            </a:r>
          </a:p>
        </p:txBody>
      </p:sp>
      <p:sp>
        <p:nvSpPr>
          <p:cNvPr id="43" name="Rechteck 42"/>
          <p:cNvSpPr/>
          <p:nvPr/>
        </p:nvSpPr>
        <p:spPr>
          <a:xfrm>
            <a:off x="264614" y="3430824"/>
            <a:ext cx="4473295" cy="711923"/>
          </a:xfrm>
          <a:prstGeom prst="rect">
            <a:avLst/>
          </a:prstGeom>
          <a:pattFill prst="wdDnDiag">
            <a:fgClr>
              <a:schemeClr val="accent5">
                <a:lumMod val="40000"/>
                <a:lumOff val="60000"/>
              </a:schemeClr>
            </a:fgClr>
            <a:bgClr>
              <a:srgbClr val="92D050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Schwerpunktfach:</a:t>
            </a:r>
          </a:p>
          <a:p>
            <a:pPr algn="ctr"/>
            <a:r>
              <a:rPr lang="de-DE" dirty="0">
                <a:solidFill>
                  <a:schemeClr val="tx1"/>
                </a:solidFill>
              </a:rPr>
              <a:t>Fremdsprache oder Naturwissenschaft</a:t>
            </a:r>
          </a:p>
        </p:txBody>
      </p:sp>
      <p:sp>
        <p:nvSpPr>
          <p:cNvPr id="44" name="Rechteck 43"/>
          <p:cNvSpPr/>
          <p:nvPr/>
        </p:nvSpPr>
        <p:spPr>
          <a:xfrm>
            <a:off x="264614" y="1584561"/>
            <a:ext cx="2137884" cy="76431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Deutsch</a:t>
            </a:r>
          </a:p>
        </p:txBody>
      </p:sp>
      <p:sp>
        <p:nvSpPr>
          <p:cNvPr id="8" name="Rechteck 7"/>
          <p:cNvSpPr/>
          <p:nvPr/>
        </p:nvSpPr>
        <p:spPr>
          <a:xfrm>
            <a:off x="5940152" y="1584561"/>
            <a:ext cx="2664296" cy="18462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Weitere Fächer: Naturwissenschaft und/oder Gesellschaftswissenschaft</a:t>
            </a:r>
          </a:p>
          <a:p>
            <a:pPr algn="ctr"/>
            <a:r>
              <a:rPr lang="de-DE" dirty="0">
                <a:solidFill>
                  <a:schemeClr val="tx1"/>
                </a:solidFill>
              </a:rPr>
              <a:t>und/oder</a:t>
            </a:r>
          </a:p>
          <a:p>
            <a:pPr algn="ctr"/>
            <a:r>
              <a:rPr lang="de-DE" dirty="0">
                <a:solidFill>
                  <a:schemeClr val="tx1"/>
                </a:solidFill>
              </a:rPr>
              <a:t>Fremdsprache</a:t>
            </a:r>
          </a:p>
        </p:txBody>
      </p:sp>
      <p:sp>
        <p:nvSpPr>
          <p:cNvPr id="9" name="Rechteck 8"/>
          <p:cNvSpPr/>
          <p:nvPr/>
        </p:nvSpPr>
        <p:spPr>
          <a:xfrm>
            <a:off x="5940152" y="4005064"/>
            <a:ext cx="2664296" cy="12961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Vertiefungsfach</a:t>
            </a:r>
          </a:p>
          <a:p>
            <a:pPr algn="ctr"/>
            <a:r>
              <a:rPr lang="de-DE" dirty="0">
                <a:solidFill>
                  <a:schemeClr val="tx1"/>
                </a:solidFill>
              </a:rPr>
              <a:t>Mathematik oder Englisch</a:t>
            </a:r>
          </a:p>
        </p:txBody>
      </p:sp>
    </p:spTree>
    <p:extLst>
      <p:ext uri="{BB962C8B-B14F-4D97-AF65-F5344CB8AC3E}">
        <p14:creationId xmlns:p14="http://schemas.microsoft.com/office/powerpoint/2010/main" val="37698810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erade Verbindung 9"/>
          <p:cNvCxnSpPr/>
          <p:nvPr/>
        </p:nvCxnSpPr>
        <p:spPr>
          <a:xfrm>
            <a:off x="0" y="887691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feld 10"/>
          <p:cNvSpPr txBox="1"/>
          <p:nvPr/>
        </p:nvSpPr>
        <p:spPr>
          <a:xfrm>
            <a:off x="251520" y="260648"/>
            <a:ext cx="8352928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32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Kurswahl für die Einführungsphase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323528" y="1196752"/>
            <a:ext cx="8280920" cy="507831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de-DE" sz="2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Einführungsphase</a:t>
            </a:r>
          </a:p>
          <a:p>
            <a:endParaRPr lang="de-DE" sz="2800" b="1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de-DE" sz="2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Belegverpflichtungen =   34 Wochenstunden</a:t>
            </a:r>
          </a:p>
          <a:p>
            <a:endParaRPr lang="de-DE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342900" indent="-342900">
              <a:buFont typeface="Wingdings" panose="05000000000000000000" pitchFamily="2" charset="2"/>
              <a:buChar char="à"/>
            </a:pPr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d. h. 11 Grundkurse (11 x 3 h = 33 h)</a:t>
            </a:r>
          </a:p>
          <a:p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    9 Pflichtkurse und 2 Wahlkurse</a:t>
            </a:r>
          </a:p>
          <a:p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    und zusätzlich einen Vertiefungskurs </a:t>
            </a:r>
          </a:p>
          <a:p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    (2 h, nur im ersten Halbjahr)</a:t>
            </a:r>
          </a:p>
          <a:p>
            <a:endParaRPr lang="de-DE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     Bei Belegung einer neu einsetzenden Fremdsprache</a:t>
            </a:r>
          </a:p>
          <a:p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     wie S</a:t>
            </a:r>
            <a:r>
              <a:rPr lang="de-DE" sz="2400" baseline="-25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0</a:t>
            </a:r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oder L</a:t>
            </a:r>
            <a:r>
              <a:rPr lang="de-DE" sz="2400" baseline="-250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0 </a:t>
            </a:r>
            <a:r>
              <a:rPr lang="de-DE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(4 h) kann der Vertiefungskurs entfallen.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2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280632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53752" y="260648"/>
            <a:ext cx="8638728" cy="1080119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de-DE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Fremdsprachenregelung </a:t>
            </a:r>
          </a:p>
        </p:txBody>
      </p:sp>
      <p:sp>
        <p:nvSpPr>
          <p:cNvPr id="4" name="Untertitel 3"/>
          <p:cNvSpPr>
            <a:spLocks noGrp="1"/>
          </p:cNvSpPr>
          <p:nvPr>
            <p:ph type="subTitle" idx="1"/>
          </p:nvPr>
        </p:nvSpPr>
        <p:spPr>
          <a:xfrm>
            <a:off x="251520" y="1556792"/>
            <a:ext cx="8640960" cy="5184576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de-DE" sz="2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Für die allgemeine Hochschulreife ist ein bestimmtes Unterrichtskontingent in einer zweiten Fremdsprache vorgeschrieben!</a:t>
            </a:r>
          </a:p>
          <a:p>
            <a:endParaRPr lang="de-DE" dirty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2. Fremdsprache von JG 6 bis JG 10</a:t>
            </a:r>
          </a:p>
          <a:p>
            <a:r>
              <a:rPr lang="de-DE" sz="2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oder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2. Fremdsprache von JG 8 bis JG 11</a:t>
            </a:r>
          </a:p>
          <a:p>
            <a:r>
              <a:rPr lang="de-DE" sz="2400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oder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2. Fremdsprache von JG 11 bis JG 13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dirty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dirty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dirty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dirty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dirty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dirty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dirty="0">
              <a:solidFill>
                <a:schemeClr val="tx1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79728875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1261</Words>
  <Application>Microsoft Office PowerPoint</Application>
  <PresentationFormat>Bildschirmpräsentation (4:3)</PresentationFormat>
  <Paragraphs>307</Paragraphs>
  <Slides>29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29</vt:i4>
      </vt:variant>
    </vt:vector>
  </HeadingPairs>
  <TitlesOfParts>
    <vt:vector size="34" baseType="lpstr">
      <vt:lpstr>Arial</vt:lpstr>
      <vt:lpstr>Arial Unicode MS</vt:lpstr>
      <vt:lpstr>Calibri</vt:lpstr>
      <vt:lpstr>Wingdings</vt:lpstr>
      <vt:lpstr>Larissa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Fremdsprachenregelung 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…weitere Fragen ?</vt:lpstr>
      <vt:lpstr>…Fremdsprachenregelung ?</vt:lpstr>
      <vt:lpstr>…Latinum ?</vt:lpstr>
      <vt:lpstr>…Auslandsaufenthalt?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Sabine Cavalar</dc:creator>
  <cp:lastModifiedBy>Sabine Cavalar</cp:lastModifiedBy>
  <cp:revision>88</cp:revision>
  <dcterms:created xsi:type="dcterms:W3CDTF">2015-11-14T08:24:58Z</dcterms:created>
  <dcterms:modified xsi:type="dcterms:W3CDTF">2020-03-18T11:50:49Z</dcterms:modified>
</cp:coreProperties>
</file>